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  <p:sldMasterId id="2147483664" r:id="rId6"/>
    <p:sldMasterId id="2147483665" r:id="rId7"/>
  </p:sldMasterIdLst>
  <p:notesMasterIdLst>
    <p:notesMasterId r:id="rId13"/>
  </p:notesMasterIdLst>
  <p:sldIdLst>
    <p:sldId id="256" r:id="rId8"/>
    <p:sldId id="257" r:id="rId9"/>
    <p:sldId id="258" r:id="rId10"/>
    <p:sldId id="259" r:id="rId11"/>
    <p:sldId id="260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71B407-E737-4199-B9F0-1896AE4B97B0}">
  <a:tblStyle styleId="{4E71B407-E737-4199-B9F0-1896AE4B97B0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39875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0207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6004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155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4919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350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822959" y="758952"/>
            <a:ext cx="7543800" cy="35661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825037" y="4455619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 rot="5400000">
            <a:off x="2582862" y="85724"/>
            <a:ext cx="4022724" cy="754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22959" y="286604"/>
            <a:ext cx="7543800" cy="14507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22959" y="1846051"/>
            <a:ext cx="3703319" cy="73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22959" y="2582333"/>
            <a:ext cx="3703319" cy="33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63439" y="1846051"/>
            <a:ext cx="3703319" cy="73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63439" y="2582333"/>
            <a:ext cx="3703319" cy="3378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22959" y="286604"/>
            <a:ext cx="7543800" cy="14507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822958" y="1845733"/>
            <a:ext cx="3703319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663439" y="1845734"/>
            <a:ext cx="3703319" cy="40233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822959" y="758952"/>
            <a:ext cx="7543800" cy="35661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822959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42900" y="594358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3600450" y="731520"/>
            <a:ext cx="4869179" cy="5257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2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349250" y="6459537"/>
            <a:ext cx="196373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3600450" y="6459537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822959" y="5074919"/>
            <a:ext cx="7584948" cy="8229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pic" idx="2"/>
          </p:nvPr>
        </p:nvSpPr>
        <p:spPr>
          <a:xfrm>
            <a:off x="11" y="0"/>
            <a:ext cx="9143988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822959" y="5907023"/>
            <a:ext cx="7584948" cy="5943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Calibri"/>
              <a:buNone/>
              <a:defRPr sz="1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2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/>
              <a:buNone/>
              <a:defRPr sz="9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 rot="5400000">
            <a:off x="4650801" y="2307651"/>
            <a:ext cx="5757421" cy="19716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 rot="5400000">
            <a:off x="650301" y="393126"/>
            <a:ext cx="5757422" cy="5800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7"/>
          <p:cNvSpPr/>
          <p:nvPr/>
        </p:nvSpPr>
        <p:spPr>
          <a:xfrm>
            <a:off x="0" y="6334125"/>
            <a:ext cx="9142411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Shape 8"/>
          <p:cNvCxnSpPr/>
          <p:nvPr/>
        </p:nvCxnSpPr>
        <p:spPr>
          <a:xfrm>
            <a:off x="906462" y="4343400"/>
            <a:ext cx="7405687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0" y="6334125"/>
            <a:ext cx="9144000" cy="66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" name="Shape 28"/>
          <p:cNvCxnSpPr/>
          <p:nvPr/>
        </p:nvCxnSpPr>
        <p:spPr>
          <a:xfrm>
            <a:off x="895350" y="1738311"/>
            <a:ext cx="7475536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0" y="6334125"/>
            <a:ext cx="9142411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" name="Shape 65"/>
          <p:cNvCxnSpPr/>
          <p:nvPr/>
        </p:nvCxnSpPr>
        <p:spPr>
          <a:xfrm>
            <a:off x="906462" y="4343400"/>
            <a:ext cx="7405687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0" y="6334125"/>
            <a:ext cx="9142411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Shape 91"/>
          <p:cNvSpPr/>
          <p:nvPr/>
        </p:nvSpPr>
        <p:spPr>
          <a:xfrm>
            <a:off x="3030536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xfrm>
            <a:off x="349250" y="6459537"/>
            <a:ext cx="1963736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xfrm>
            <a:off x="3600450" y="6459537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0" y="4953000"/>
            <a:ext cx="9142411" cy="1904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0" y="4914900"/>
            <a:ext cx="9142411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0" y="6334125"/>
            <a:ext cx="9142411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822325" y="1846261"/>
            <a:ext cx="7543800" cy="40227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90488" marR="0" lvl="0" indent="36511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/>
              <a:buChar char=" "/>
              <a:defRPr sz="2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82588" marR="0" lvl="1" indent="-77788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566738" marR="0" lvl="2" indent="-96837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749300" marR="0" lvl="3" indent="-1016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931863" marR="0" lvl="4" indent="-93662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0000" marR="0" lvl="5" indent="-1475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0000" marR="0" lvl="6" indent="-1443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500000" marR="0" lvl="7" indent="-141100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699999" marR="0" lvl="8" indent="-150599" algn="l" rtl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822325" y="6459537"/>
            <a:ext cx="1854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2765425" y="6459537"/>
            <a:ext cx="3616325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7424736" y="6459537"/>
            <a:ext cx="98425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alibri"/>
              <a:buNone/>
            </a:pPr>
            <a:fld id="{00000000-1234-1234-1234-123412341234}" type="slidenum">
              <a:rPr lang="en-US" sz="1000" b="0" i="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000" b="0" i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ctrTitle"/>
          </p:nvPr>
        </p:nvSpPr>
        <p:spPr>
          <a:xfrm>
            <a:off x="822325" y="758825"/>
            <a:ext cx="7543800" cy="35655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alibri"/>
              <a:buNone/>
            </a:pPr>
            <a:r>
              <a:rPr lang="en-US"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Personal </a:t>
            </a:r>
            <a:br>
              <a:rPr lang="en-US"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80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Balanced Scorecard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subTitle" idx="1"/>
          </p:nvPr>
        </p:nvSpPr>
        <p:spPr>
          <a:xfrm>
            <a:off x="825500" y="4456112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BUS491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libri"/>
              <a:buNone/>
            </a:pPr>
            <a:r>
              <a:rPr lang="en-US" sz="48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Internal Perspective</a:t>
            </a:r>
          </a:p>
        </p:txBody>
      </p:sp>
      <p:graphicFrame>
        <p:nvGraphicFramePr>
          <p:cNvPr id="144" name="Shape 144"/>
          <p:cNvGraphicFramePr/>
          <p:nvPr>
            <p:extLst>
              <p:ext uri="{D42A27DB-BD31-4B8C-83A1-F6EECF244321}">
                <p14:modId xmlns:p14="http://schemas.microsoft.com/office/powerpoint/2010/main" val="1977810046"/>
              </p:ext>
            </p:extLst>
          </p:nvPr>
        </p:nvGraphicFramePr>
        <p:xfrm>
          <a:off x="334962" y="1990725"/>
          <a:ext cx="8358150" cy="4320865"/>
        </p:xfrm>
        <a:graphic>
          <a:graphicData uri="http://schemas.openxmlformats.org/drawingml/2006/table">
            <a:tbl>
              <a:tblPr>
                <a:noFill/>
                <a:tableStyleId>{4E71B407-E737-4199-B9F0-1896AE4B97B0}</a:tableStyleId>
              </a:tblPr>
              <a:tblGrid>
                <a:gridCol w="1500175"/>
                <a:gridCol w="2214550"/>
                <a:gridCol w="2286000"/>
                <a:gridCol w="2357425"/>
              </a:tblGrid>
              <a:tr h="457200"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2400" b="1" i="0" u="none" strike="noStrike" cap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Internal~ Physical &amp; Mental Conditions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Objectives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Maintain body fitness and health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 faithful and</a:t>
                      </a:r>
                      <a:r>
                        <a:rPr lang="en-US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honest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my attention</a:t>
                      </a:r>
                      <a:r>
                        <a:rPr lang="en-US" sz="1400" b="0" i="0" u="none" strike="noStrike" cap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span</a:t>
                      </a:r>
                      <a:endParaRPr lang="en-US" sz="1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Measures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of times I gets sick in a year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Remarks from peers and parents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Ability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to be attentive for long duration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  <a:tr h="89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 physically fit and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healthy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Always speak the truth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be attentive for at least 2hours of time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Initiatives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Start attending gym 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 always to say the truth despite the consequences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 a book on  attention improving  skills and practice them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libri"/>
              <a:buNone/>
            </a:pPr>
            <a:r>
              <a:rPr lang="en-US"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External Perspective</a:t>
            </a:r>
          </a:p>
        </p:txBody>
      </p:sp>
      <p:graphicFrame>
        <p:nvGraphicFramePr>
          <p:cNvPr id="150" name="Shape 150"/>
          <p:cNvGraphicFramePr/>
          <p:nvPr>
            <p:extLst>
              <p:ext uri="{D42A27DB-BD31-4B8C-83A1-F6EECF244321}">
                <p14:modId xmlns:p14="http://schemas.microsoft.com/office/powerpoint/2010/main" val="1114398735"/>
              </p:ext>
            </p:extLst>
          </p:nvPr>
        </p:nvGraphicFramePr>
        <p:xfrm>
          <a:off x="362257" y="1736723"/>
          <a:ext cx="8481492" cy="4491683"/>
        </p:xfrm>
        <a:graphic>
          <a:graphicData uri="http://schemas.openxmlformats.org/drawingml/2006/table">
            <a:tbl>
              <a:tblPr>
                <a:noFill/>
                <a:tableStyleId>{4E71B407-E737-4199-B9F0-1896AE4B97B0}</a:tableStyleId>
              </a:tblPr>
              <a:tblGrid>
                <a:gridCol w="1500175"/>
                <a:gridCol w="2300135"/>
                <a:gridCol w="2470244"/>
                <a:gridCol w="2210938"/>
              </a:tblGrid>
              <a:tr h="478504"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24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External ~ Family, Colleagues, Friends etc..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372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Objectives/Goals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my parents proud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Have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good friends 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Unite all my colleges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93372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Measures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Remarks and comments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Remarks and comments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Unity among my colleges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  <a:tr h="9569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 my parents proud by my behavior and performance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have friends who help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 me grow positively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 my school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colleges to stay in oneness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95699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Initiatives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Only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keep friends who positively impact my life and encourages me to study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Change my current friend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 and selectively choose  other friends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start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 platform where all my colleges will participate and interact 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libri"/>
              <a:buNone/>
            </a:pPr>
            <a:r>
              <a:rPr lang="en-US"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Learning &amp; Growth Perspective</a:t>
            </a:r>
          </a:p>
        </p:txBody>
      </p:sp>
      <p:graphicFrame>
        <p:nvGraphicFramePr>
          <p:cNvPr id="156" name="Shape 156"/>
          <p:cNvGraphicFramePr/>
          <p:nvPr>
            <p:extLst>
              <p:ext uri="{D42A27DB-BD31-4B8C-83A1-F6EECF244321}">
                <p14:modId xmlns:p14="http://schemas.microsoft.com/office/powerpoint/2010/main" val="3989688570"/>
              </p:ext>
            </p:extLst>
          </p:nvPr>
        </p:nvGraphicFramePr>
        <p:xfrm>
          <a:off x="334962" y="1990725"/>
          <a:ext cx="8358150" cy="4344700"/>
        </p:xfrm>
        <a:graphic>
          <a:graphicData uri="http://schemas.openxmlformats.org/drawingml/2006/table">
            <a:tbl>
              <a:tblPr>
                <a:noFill/>
                <a:tableStyleId>{4E71B407-E737-4199-B9F0-1896AE4B97B0}</a:tableStyleId>
              </a:tblPr>
              <a:tblGrid>
                <a:gridCol w="1500175"/>
                <a:gridCol w="2214550"/>
                <a:gridCol w="2286000"/>
                <a:gridCol w="2357425"/>
              </a:tblGrid>
              <a:tr h="457200"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24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Knowledge &amp; Learning~ Development of Knowledge &amp; Skills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Objectives/ Goals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time management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my reading skills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Rise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my performance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Measures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Ability to work within set duration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of words I can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read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 minute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Overall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grade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  <a:tr h="89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 able to work within a set period of time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 able to read a story book within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 minute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Attain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the first grade 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Initiatives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 personal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timetable as well as scheduling my activities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 reading skills and practice them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Get serious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 my studies and increase my learning hours.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822325" y="287337"/>
            <a:ext cx="7543800" cy="1449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libri"/>
              <a:buNone/>
            </a:pPr>
            <a:r>
              <a:rPr lang="en-US" sz="48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Financial Perspective</a:t>
            </a:r>
          </a:p>
        </p:txBody>
      </p:sp>
      <p:graphicFrame>
        <p:nvGraphicFramePr>
          <p:cNvPr id="162" name="Shape 162"/>
          <p:cNvGraphicFramePr/>
          <p:nvPr>
            <p:extLst>
              <p:ext uri="{D42A27DB-BD31-4B8C-83A1-F6EECF244321}">
                <p14:modId xmlns:p14="http://schemas.microsoft.com/office/powerpoint/2010/main" val="3447289694"/>
              </p:ext>
            </p:extLst>
          </p:nvPr>
        </p:nvGraphicFramePr>
        <p:xfrm>
          <a:off x="334962" y="1990725"/>
          <a:ext cx="8358150" cy="4344700"/>
        </p:xfrm>
        <a:graphic>
          <a:graphicData uri="http://schemas.openxmlformats.org/drawingml/2006/table">
            <a:tbl>
              <a:tblPr>
                <a:noFill/>
                <a:tableStyleId>{4E71B407-E737-4199-B9F0-1896AE4B97B0}</a:tableStyleId>
              </a:tblPr>
              <a:tblGrid>
                <a:gridCol w="1500175"/>
                <a:gridCol w="2214550"/>
                <a:gridCol w="2286000"/>
                <a:gridCol w="2357425"/>
              </a:tblGrid>
              <a:tr h="457200"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2400" b="1" i="0" u="none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Finance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Objectives/Goals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Reduce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my expenditure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Start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saving 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</a:t>
                      </a:r>
                      <a:r>
                        <a:rPr lang="en-US" sz="1800" b="0" i="0" u="none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my income</a:t>
                      </a:r>
                      <a:endParaRPr lang="en-US" sz="1800" b="0" i="0" u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Measures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of cash I spent per day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Amount in my saving account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of money I have per day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  <a:tr h="89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Reduce the amount I spend in a day to at most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5$ instead of 8$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save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at least 4$ a day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Have at least 10$ in a day 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CCFD"/>
                    </a:solidFill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800" b="0" i="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Initiatives</a:t>
                      </a: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my expenditure list and carry only indicated cash in my list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Open a saving account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Find a currency generating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activity like part time job</a:t>
                      </a: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Global+Innovationweek2">
  <a:themeElements>
    <a:clrScheme name="Custom 3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411AFB"/>
      </a:accent1>
      <a:accent2>
        <a:srgbClr val="AE1573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369</Words>
  <Application>Microsoft Office PowerPoint</Application>
  <PresentationFormat>On-screen Show (4:3)</PresentationFormat>
  <Paragraphs>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1_Global+Innovationweek2</vt:lpstr>
      <vt:lpstr>Global+Innovationweek2</vt:lpstr>
      <vt:lpstr>2_Global+Innovationweek2</vt:lpstr>
      <vt:lpstr>3_Global+Innovationweek2</vt:lpstr>
      <vt:lpstr>4_Global+Innovationweek2</vt:lpstr>
      <vt:lpstr>5_Global+Innovationweek2</vt:lpstr>
      <vt:lpstr>6_Global+Innovationweek2</vt:lpstr>
      <vt:lpstr>Personal  Balanced Scorecard</vt:lpstr>
      <vt:lpstr>Internal Perspective</vt:lpstr>
      <vt:lpstr>External Perspective</vt:lpstr>
      <vt:lpstr>Learning &amp; Growth Perspective</vt:lpstr>
      <vt:lpstr>Financial Perspective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 Balanced Scorecard</dc:title>
  <dc:creator>Jamie Litchfield</dc:creator>
  <cp:lastModifiedBy>benjer</cp:lastModifiedBy>
  <cp:revision>7</cp:revision>
  <dcterms:modified xsi:type="dcterms:W3CDTF">2017-11-05T11:48:47Z</dcterms:modified>
</cp:coreProperties>
</file>